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10287000" cx="18288000"/>
  <p:notesSz cx="10287000" cy="18288000"/>
  <p:embeddedFontLst>
    <p:embeddedFont>
      <p:font typeface="JetBrains Mono ExtraBold"/>
      <p:bold r:id="rId36"/>
      <p:boldItalic r:id="rId37"/>
    </p:embeddedFont>
    <p:embeddedFont>
      <p:font typeface="JetBrains Mono SemiBold"/>
      <p:regular r:id="rId38"/>
      <p:bold r:id="rId39"/>
      <p:italic r:id="rId40"/>
      <p:boldItalic r:id="rId41"/>
    </p:embeddedFont>
    <p:embeddedFont>
      <p:font typeface="JetBrains Mono Light"/>
      <p:regular r:id="rId42"/>
      <p:bold r:id="rId43"/>
      <p:italic r:id="rId44"/>
      <p:boldItalic r:id="rId45"/>
    </p:embeddedFont>
    <p:embeddedFont>
      <p:font typeface="Barlow ExtraBold"/>
      <p:bold r:id="rId46"/>
      <p:boldItalic r:id="rId47"/>
    </p:embeddedFont>
    <p:embeddedFont>
      <p:font typeface="JetBrains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jjjSoyIYh0zsO+kUKsm785/6Yl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etBrainsMonoSemiBold-italic.fntdata"/><Relationship Id="rId42" Type="http://schemas.openxmlformats.org/officeDocument/2006/relationships/font" Target="fonts/JetBrainsMonoLight-regular.fntdata"/><Relationship Id="rId41" Type="http://schemas.openxmlformats.org/officeDocument/2006/relationships/font" Target="fonts/JetBrainsMonoSemiBold-boldItalic.fntdata"/><Relationship Id="rId44" Type="http://schemas.openxmlformats.org/officeDocument/2006/relationships/font" Target="fonts/JetBrainsMonoLight-italic.fntdata"/><Relationship Id="rId43" Type="http://schemas.openxmlformats.org/officeDocument/2006/relationships/font" Target="fonts/JetBrainsMonoLight-bold.fntdata"/><Relationship Id="rId46" Type="http://schemas.openxmlformats.org/officeDocument/2006/relationships/font" Target="fonts/BarlowExtraBold-bold.fntdata"/><Relationship Id="rId45" Type="http://schemas.openxmlformats.org/officeDocument/2006/relationships/font" Target="fonts/JetBrainsMon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etBrainsMono-regular.fntdata"/><Relationship Id="rId47" Type="http://schemas.openxmlformats.org/officeDocument/2006/relationships/font" Target="fonts/BarlowExtraBold-boldItalic.fntdata"/><Relationship Id="rId49" Type="http://schemas.openxmlformats.org/officeDocument/2006/relationships/font" Target="fonts/JetBrains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JetBrainsMonoExtraBold-boldItalic.fntdata"/><Relationship Id="rId36" Type="http://schemas.openxmlformats.org/officeDocument/2006/relationships/font" Target="fonts/JetBrainsMonoExtraBold-bold.fntdata"/><Relationship Id="rId39" Type="http://schemas.openxmlformats.org/officeDocument/2006/relationships/font" Target="fonts/JetBrainsMonoSemiBold-bold.fntdata"/><Relationship Id="rId38" Type="http://schemas.openxmlformats.org/officeDocument/2006/relationships/font" Target="fonts/JetBrainsMono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JetBrainsMono-boldItalic.fntdata"/><Relationship Id="rId50" Type="http://schemas.openxmlformats.org/officeDocument/2006/relationships/font" Target="fonts/JetBrainsMono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7a238de31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67a238de31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67a238de31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7a238de3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67a238de3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67a238de31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fe03e67ff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ffe03e67ff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ffe03e67ff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fe03e67ff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ffe03e67ff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ffe03e67ff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fe03e67ff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ffe03e67ff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ffe03e67ff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fe03e67ff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fe03e67ff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ffe03e67ff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fe03e67ff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ffe03e67ff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ffe03e67ff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fe03e67ff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ffe03e67ff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ffe03e67ff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ae4f7b5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4ae4f7b5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4ae4f7b5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ae5c24fd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4ae5c24f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4ae5c24fd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67a238de3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g167a238de3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g167a238de3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ae5c24fd2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4ae5c24fd2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4ae5c24fd2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ae5c24f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4ae5c24f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4ae5c24f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ae5c24fd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4ae5c24fd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14ae5c24fd2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ae5c24fd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4ae5c24fd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4ae5c24fd2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ae5c24fd2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4ae5c24fd2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4ae5c24fd2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ae5c24fd2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4ae5c24fd2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4ae5c24fd2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ae5c24fd2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4ae5c24fd2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4ae5c24fd2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ae4f7b5d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4ae4f7b5d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14ae4f7b5d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4ae4f7b5d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4ae4f7b5d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4ae4f7b5d2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69cd1499e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69cd1499e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169cd1499ec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67a238de3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g167a238de3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g167a238de3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69cd1499e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69cd1499e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69cd1499e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9cd1499e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69cd1499e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69cd1499e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fe03e67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ffe03e67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gffe03e67f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fe03e67f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ffe03e67f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ffe03e67f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fe03e67f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ffe03e67f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ffe03e67f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fe03e67ff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ffe03e67f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ffe03e67ff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7a238de31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67a238de31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67a238de31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7a238de3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67a238de3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67a238de31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38.gif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35.gif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hyperlink" Target="https://github.com/" TargetMode="External"/><Relationship Id="rId8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image" Target="../media/image12.png"/><Relationship Id="rId9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hyperlink" Target="https://opensource.org/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088" y="8709200"/>
            <a:ext cx="2218475" cy="37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3385225" y="7947200"/>
            <a:ext cx="1924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PRESENTED BY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5400" y="705100"/>
            <a:ext cx="7937199" cy="26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12348725" y="7947200"/>
            <a:ext cx="1924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APOIO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4250" y="7825100"/>
            <a:ext cx="3953148" cy="21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4399200" y="4419925"/>
            <a:ext cx="948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INTRODUÇÃO AO GIT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67a238de31_0_43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g167a238de31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g167a238de31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8915400"/>
            <a:ext cx="16197263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67a238de31_0_43"/>
          <p:cNvSpPr/>
          <p:nvPr/>
        </p:nvSpPr>
        <p:spPr>
          <a:xfrm>
            <a:off x="1047750" y="3733800"/>
            <a:ext cx="12963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5"/>
              <a:buFont typeface="Arial"/>
              <a:buNone/>
            </a:pPr>
            <a:r>
              <a:rPr lang="en-US" sz="9225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 É GIT?</a:t>
            </a:r>
            <a:endParaRPr b="0" i="0" sz="9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67a238de31_0_43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67a238de31_0_43"/>
          <p:cNvSpPr/>
          <p:nvPr/>
        </p:nvSpPr>
        <p:spPr>
          <a:xfrm>
            <a:off x="15982950" y="9039225"/>
            <a:ext cx="1066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67a238de31_0_53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g167a238de31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g167a238de31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93345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g167a238de31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25" y="9344025"/>
            <a:ext cx="1504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g167a238de31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g167a238de31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5050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g167a238de31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7175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67a238de31_0_53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67a238de31_0_53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67a238de31_0_53"/>
          <p:cNvSpPr/>
          <p:nvPr/>
        </p:nvSpPr>
        <p:spPr>
          <a:xfrm>
            <a:off x="1940975" y="9458325"/>
            <a:ext cx="1166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67a238de31_0_53"/>
          <p:cNvSpPr/>
          <p:nvPr/>
        </p:nvSpPr>
        <p:spPr>
          <a:xfrm>
            <a:off x="1047750" y="3952875"/>
            <a:ext cx="507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é um sistema de controle de versões distribuído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67a238de31_0_53"/>
          <p:cNvSpPr/>
          <p:nvPr/>
        </p:nvSpPr>
        <p:spPr>
          <a:xfrm>
            <a:off x="6619875" y="3952875"/>
            <a:ext cx="5048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 basicamente faz com que seu código tenha versões diferentes dentro de um mesmo repositório.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67a238de31_0_53"/>
          <p:cNvSpPr/>
          <p:nvPr/>
        </p:nvSpPr>
        <p:spPr>
          <a:xfrm>
            <a:off x="12192000" y="3952875"/>
            <a:ext cx="5048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Além de deixar registrado todo o histórico de alterações durante todo o desenvolvimento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ffe03e67ff_0_7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ffe03e67ff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gffe03e67ff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93345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gffe03e67ff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25" y="9344025"/>
            <a:ext cx="1504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gffe03e67ff_0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gffe03e67ff_0_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5050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gffe03e67ff_0_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7175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fe03e67ff_0_71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fe03e67ff_0_71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ffe03e67ff_0_71"/>
          <p:cNvSpPr/>
          <p:nvPr/>
        </p:nvSpPr>
        <p:spPr>
          <a:xfrm>
            <a:off x="1940975" y="9458325"/>
            <a:ext cx="1166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ffe03e67ff_0_71"/>
          <p:cNvSpPr/>
          <p:nvPr/>
        </p:nvSpPr>
        <p:spPr>
          <a:xfrm>
            <a:off x="1047750" y="3952875"/>
            <a:ext cx="507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 GIT se tornou extremamente necessário com o passar dos anos desde que foi criado.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ffe03e67ff_0_71"/>
          <p:cNvSpPr/>
          <p:nvPr/>
        </p:nvSpPr>
        <p:spPr>
          <a:xfrm>
            <a:off x="6619875" y="3952875"/>
            <a:ext cx="5048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 se tornou indispensável em projetos e trabalhos de Desenvolvimento de Software feitos em grupo (ou seja, a esmagadora maioria!).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ffe03e67ff_0_71"/>
          <p:cNvSpPr/>
          <p:nvPr/>
        </p:nvSpPr>
        <p:spPr>
          <a:xfrm>
            <a:off x="12192000" y="3952875"/>
            <a:ext cx="5048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Isso porque além de ele permitir o registro do histórico de edições e versões, também permite que dois devs trabalhem no mesmo projeto sem conflitar trechos de código.*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ffe03e67ff_0_88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gffe03e67f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3600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gffe03e67ff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ffe03e67ff_0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3619500"/>
            <a:ext cx="942975" cy="254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ffe03e67ff_0_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3547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ffe03e67ff_0_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5852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ffe03e67ff_0_88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170F1E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ffe03e67ff_0_88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ffe03e67ff_0_88"/>
          <p:cNvSpPr/>
          <p:nvPr/>
        </p:nvSpPr>
        <p:spPr>
          <a:xfrm>
            <a:off x="11058525" y="1343025"/>
            <a:ext cx="6181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7"/>
              <a:buFont typeface="Arial"/>
              <a:buNone/>
            </a:pPr>
            <a:r>
              <a:rPr lang="en-US" sz="2967">
                <a:solidFill>
                  <a:srgbClr val="170F1E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 ISSO SIGNIFICA??</a:t>
            </a:r>
            <a:endParaRPr b="0" i="0" sz="29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ffe03e67ff_0_88"/>
          <p:cNvSpPr/>
          <p:nvPr/>
        </p:nvSpPr>
        <p:spPr>
          <a:xfrm>
            <a:off x="1047750" y="4254575"/>
            <a:ext cx="16206900" cy="4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É bastante comum, quando somos iniciantes na programação, ter que fazer um trabalho em grupo e precisar zipar a pasta do código para mandar para o amiguinho ver e editar a versão mais recente do trabalho que você editou! Quem nunca?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ffe03e67ff_0_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1572" y="6067574"/>
            <a:ext cx="10544865" cy="3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ffe03e67ff_0_10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gffe03e67ff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3600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gffe03e67ff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gffe03e67ff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3619500"/>
            <a:ext cx="942975" cy="254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gffe03e67ff_0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3547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gffe03e67ff_0_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5852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ffe03e67ff_0_104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170F1E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fe03e67ff_0_104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ffe03e67ff_0_104"/>
          <p:cNvSpPr/>
          <p:nvPr/>
        </p:nvSpPr>
        <p:spPr>
          <a:xfrm>
            <a:off x="11058525" y="1343025"/>
            <a:ext cx="6181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7"/>
              <a:buFont typeface="Arial"/>
              <a:buNone/>
            </a:pPr>
            <a:r>
              <a:rPr lang="en-US" sz="2967">
                <a:solidFill>
                  <a:srgbClr val="170F1E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 ISSO SIGNIFICA??</a:t>
            </a:r>
            <a:endParaRPr b="0" i="0" sz="29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ffe03e67ff_0_104"/>
          <p:cNvSpPr/>
          <p:nvPr/>
        </p:nvSpPr>
        <p:spPr>
          <a:xfrm>
            <a:off x="1047750" y="4254574"/>
            <a:ext cx="9229800" cy="4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problema de fazer essa doidera é que em algum momento um dos integrantes vai esquecer de incluir algo que tenha feito, ou ainda vai sobrescrever o que o amiguinho fez em um eventual ctrl c ctrl v, ou ainda vai ter que ficar comparando manualmente duas versões para ver o que deve ser incluído numa versão final. Isso gera muito problema e as chances de “dar ruim” são altas.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ffe03e67ff_0_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90337" y="4312148"/>
            <a:ext cx="6718175" cy="283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ffe03e67ff_0_104"/>
          <p:cNvSpPr/>
          <p:nvPr/>
        </p:nvSpPr>
        <p:spPr>
          <a:xfrm>
            <a:off x="11310075" y="7446475"/>
            <a:ext cx="53274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Afinal, não somos robôs que comparam perfeitamente dois textos, não é?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ffe03e67ff_0_125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gffe03e67ff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8000" cy="36002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gffe03e67ff_0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gffe03e67ff_0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3619500"/>
            <a:ext cx="942975" cy="254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gffe03e67ff_0_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3547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gffe03e67ff_0_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58525" y="1152525"/>
            <a:ext cx="119063" cy="87808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ffe03e67ff_0_125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170F1E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ffe03e67ff_0_125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ffe03e67ff_0_125"/>
          <p:cNvSpPr/>
          <p:nvPr/>
        </p:nvSpPr>
        <p:spPr>
          <a:xfrm>
            <a:off x="11310075" y="1367763"/>
            <a:ext cx="6181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7"/>
              <a:buFont typeface="Arial"/>
              <a:buNone/>
            </a:pPr>
            <a:r>
              <a:rPr lang="en-US" sz="2967">
                <a:solidFill>
                  <a:srgbClr val="170F1E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Pois seus problemas acabaram!</a:t>
            </a:r>
            <a:endParaRPr b="0" i="0" sz="29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ffe03e67ff_0_125"/>
          <p:cNvSpPr/>
          <p:nvPr/>
        </p:nvSpPr>
        <p:spPr>
          <a:xfrm>
            <a:off x="1047750" y="4254574"/>
            <a:ext cx="9229800" cy="4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GIT veio para resolver nossos problemas quanto a isso! E então você me pergunta: como o GIT lida com tudo isso? É mágica?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Parece 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mágico, não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é? Mas nos próximos slides vamos desbravar o seu funcionamento. Até porque, usar git sem conhecer seus mecanismos é algo um pouco perigoso, pode causar problemas no seu projeto. Então vamos lá!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251" name="Google Shape;251;gffe03e67ff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77600" y="4254575"/>
            <a:ext cx="45720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ffe03e67ff_0_142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gffe03e67ff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gffe03e67ff_0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gffe03e67ff_0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gffe03e67ff_0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975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ffe03e67ff_0_142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ffe03e67ff_0_142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ffe03e67ff_0_142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UMA ‘PINCELADA’ SOBRE A WEB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ffe03e67ff_0_142"/>
          <p:cNvSpPr/>
          <p:nvPr/>
        </p:nvSpPr>
        <p:spPr>
          <a:xfrm>
            <a:off x="1047750" y="3857625"/>
            <a:ext cx="7591500" cy="5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Não é tão difícil estabelecer uma relação entre os dois não é? Afinal, o GIT precisa saber que existem múltiplas versões do seu projeto, além de muitos outros dados que o GIT opera para realizar o controle de seu código. Por isso, o GIT utiliza a internet como meio de comunicação para realizar esses processos.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ffe03e67ff_0_142"/>
          <p:cNvSpPr/>
          <p:nvPr/>
        </p:nvSpPr>
        <p:spPr>
          <a:xfrm>
            <a:off x="2295525" y="2971800"/>
            <a:ext cx="5343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 GIT e a Internet.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ffe03e67ff_0_142"/>
          <p:cNvSpPr/>
          <p:nvPr/>
        </p:nvSpPr>
        <p:spPr>
          <a:xfrm>
            <a:off x="9410700" y="3857625"/>
            <a:ext cx="78390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De maneira BEEEEM simplificada, a grande maioria dos sistemas na internet funcionam em uma estrutura cliente-servidor. Ou seja, toda aplicação nesse modelo possui uma parte que “roda” em um servidor (um computador que fica 24h ligado) e outra parte que roda no lado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“cliente”, geralmente no navegador.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268" name="Google Shape;268;gffe03e67ff_0_142"/>
          <p:cNvSpPr/>
          <p:nvPr/>
        </p:nvSpPr>
        <p:spPr>
          <a:xfrm>
            <a:off x="10658475" y="2971800"/>
            <a:ext cx="6581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 funcionamento da Internet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ffe03e67ff_0_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7325" y="7354354"/>
            <a:ext cx="5472225" cy="26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ffe03e67ff_0_16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gffe03e67ff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gffe03e67ff_0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gffe03e67ff_0_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ffe03e67ff_0_16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ffe03e67ff_0_16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ffe03e67ff_0_160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UMA ‘PINCELADA’ SOBRE A WEB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ffe03e67ff_0_160"/>
          <p:cNvSpPr/>
          <p:nvPr/>
        </p:nvSpPr>
        <p:spPr>
          <a:xfrm>
            <a:off x="1047750" y="3857625"/>
            <a:ext cx="161925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GIT, por funcionar na internet, precisa ter um servidor que armazena o seu repositório e seus arquivos. Por isso, existem várias plataformas de hospedagem de código-fonte e arquivos com controle de versão. Elas oferecem um servidor que armazena e, eventualmente, controlam seus repositórios de código utilizando o git em seus servidores. Um exemplo famoso é o GitHub.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ffe03e67ff_0_160"/>
          <p:cNvSpPr/>
          <p:nvPr/>
        </p:nvSpPr>
        <p:spPr>
          <a:xfrm>
            <a:off x="2295525" y="2971800"/>
            <a:ext cx="5343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 GIT e suas facetas…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ffe03e67ff_0_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7738" y="6048438"/>
            <a:ext cx="684847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ffe03e67ff_0_160"/>
          <p:cNvSpPr/>
          <p:nvPr/>
        </p:nvSpPr>
        <p:spPr>
          <a:xfrm>
            <a:off x="8397850" y="6198775"/>
            <a:ext cx="88422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Apesar de tudo isso o GIT, para devs comuns como nós, “roda” localmente na nossa máquina. Parece confuso né? Vou explicar melhor nos próximos slides. Mas tenha em mente que o GIT pode funcionar tanto em um servidor quanto em nossos computadores locais.</a:t>
            </a:r>
            <a:endParaRPr sz="2200">
              <a:solidFill>
                <a:schemeClr val="lt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14ae4f7b5d2_0_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g14ae4f7b5d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g14ae4f7b5d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g14ae4f7b5d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4ae4f7b5d2_0_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4ae4f7b5d2_0_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4ae4f7b5d2_0_0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COMO EU CRIO UM REPOSITÓRIO GIT?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4ae4f7b5d2_0_0"/>
          <p:cNvSpPr/>
          <p:nvPr/>
        </p:nvSpPr>
        <p:spPr>
          <a:xfrm>
            <a:off x="1047750" y="3857625"/>
            <a:ext cx="161925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fins didáticos, vamos utilizar o github como plataforma para aprender sobre git, mas saiba que ela não é a única disponível. Para iniciarmos nosso minicurso, precisamos ter uma conta no github, vamos criar! Acessem: </a:t>
            </a:r>
            <a:r>
              <a:rPr lang="en-US" sz="2200" u="sng">
                <a:solidFill>
                  <a:schemeClr val="hlink"/>
                </a:solidFill>
                <a:latin typeface="JetBrains Mono Light"/>
                <a:ea typeface="JetBrains Mono Light"/>
                <a:cs typeface="JetBrains Mono Light"/>
                <a:sym typeface="JetBrains Mono Light"/>
                <a:hlinkClick r:id="rId7"/>
              </a:rPr>
              <a:t>https://github.com/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299" name="Google Shape;299;g14ae4f7b5d2_0_0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GitHub: uma plataforma de hospedagem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14ae4f7b5d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6975" y="5389425"/>
            <a:ext cx="7954149" cy="38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4ae5c24fd2_0_1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g14ae5c24fd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g14ae5c24fd2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g14ae5c24fd2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4ae5c24fd2_0_14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4ae5c24fd2_0_14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4ae5c24fd2_0_14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CONCEITOS BÁSICOS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4ae5c24fd2_0_14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Um commit é uma alteração no seu código que você “manda” o GIT registrar no histórico. Então o GIT “entende” seu código por uma sucessão de commits que vão alterando o estado do repositório. Um commit pode conter vários arquivos modificados!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14" name="Google Shape;314;g14ae5c24fd2_0_14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14ae5c24fd2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5089" y="5446850"/>
            <a:ext cx="8776984" cy="438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167a238de31_0_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g167a238de31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167a238de31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310" y="1083463"/>
            <a:ext cx="6585377" cy="66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167a238de31_0_4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167a238de31_0_4"/>
          <p:cNvSpPr/>
          <p:nvPr/>
        </p:nvSpPr>
        <p:spPr>
          <a:xfrm>
            <a:off x="6236888" y="7998613"/>
            <a:ext cx="437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GUILHERME PACIANOTTO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g167a238de31_0_4"/>
          <p:cNvSpPr/>
          <p:nvPr/>
        </p:nvSpPr>
        <p:spPr>
          <a:xfrm>
            <a:off x="6236888" y="8674888"/>
            <a:ext cx="619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5ª ano</a:t>
            </a:r>
            <a:r>
              <a:rPr b="0" i="0" lang="en-US" sz="16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, C</a:t>
            </a:r>
            <a:r>
              <a:rPr lang="en-US" sz="165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iência da Computação - FCT UNESP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167a238de31_0_4"/>
          <p:cNvSpPr/>
          <p:nvPr/>
        </p:nvSpPr>
        <p:spPr>
          <a:xfrm>
            <a:off x="6236888" y="8936838"/>
            <a:ext cx="619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Estagiário Frontend, iPag Pagamentos Digitais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4ae5c24fd2_0_9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g14ae5c24fd2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g14ae5c24fd2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g14ae5c24fd2_0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4ae5c24fd2_0_91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4ae5c24fd2_0_91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4ae5c24fd2_0_91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4ae5c24fd2_0_91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29" name="Google Shape;329;g14ae5c24fd2_0_91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PRELIMINARES PRÁTICAS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4ae5c24fd2_0_91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Antes de iniciarmos precisamos configurar nosso terminal para duas coisas: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JetBrains Mono Light"/>
              <a:buAutoNum type="arabicPeriod"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GIT precisa saber quem está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commitando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JetBrains Mono Light"/>
              <a:buAutoNum type="arabicPeriod"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GitHub precisa saber se você é você mesmo, por questões de segurança.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resolver o número 1, digite no terminal ‘git config 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--global user.email “seuemail@email.com”’ e ‘git config --global user.name “Fulano de tal”’ para que o git saiba quem está commitando.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resolver o número 2 precisamos configurar a nossa chave ssh. Sigam comigo os passos.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14ae5c24fd2_0_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g14ae5c24fd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8" name="Google Shape;338;g14ae5c24fd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9" name="Google Shape;339;g14ae5c24fd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4ae5c24fd2_0_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4ae5c24fd2_0_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4ae5c24fd2_0_0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4ae5c24fd2_0_0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44" name="Google Shape;344;g14ae5c24fd2_0_0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4ae5c24fd2_0_0"/>
          <p:cNvSpPr/>
          <p:nvPr/>
        </p:nvSpPr>
        <p:spPr>
          <a:xfrm>
            <a:off x="1047750" y="3857625"/>
            <a:ext cx="9628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realizar um commit no seu repositório você deve primeiro garantir que existem arquivos novos ou alterados nele. Você consegue checar isso utilizando o comando ‘git status’.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exemplificar vamos criar um arquivo ‘exemplo.txt’ dentro do nosso repositório local e vamos escrever algumas coisas nele. Após salvar o arquivo, digite em seu terminal ‘git status’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346" name="Google Shape;346;g14ae5c24fd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60165" y="3196875"/>
            <a:ext cx="6380085" cy="408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14ae5c24fd2_0_44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g14ae5c24fd2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g14ae5c24fd2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g14ae5c24fd2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4ae5c24fd2_0_44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4ae5c24fd2_0_44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14ae5c24fd2_0_44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14ae5c24fd2_0_44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60" name="Google Shape;360;g14ae5c24fd2_0_44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4ae5c24fd2_0_44"/>
          <p:cNvSpPr/>
          <p:nvPr/>
        </p:nvSpPr>
        <p:spPr>
          <a:xfrm>
            <a:off x="1047750" y="3857625"/>
            <a:ext cx="9628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Agora que vemos que o git sabe que alteramos um arquivo, vamos informar para ele que queremos commitar este arquivo. Para isso iremos utilizar o comando ‘add’.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Digite em seu terminal ‘git add exemplo.txt’, e o git irá preparar seu arquivo para ser 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commitado.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Para ficar mais fácil pense que ‘git add exmplo.txt’ é tipo falar para o git “Ei GIT, adiciona este arquivo aqui para o próximo commit por favor!”.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ver o resultado, basta digitar ‘git status’ de novo.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362" name="Google Shape;362;g14ae5c24fd2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65250" y="2971802"/>
            <a:ext cx="6626525" cy="4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14ae5c24fd2_0_6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g14ae5c24fd2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g14ae5c24fd2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g14ae5c24fd2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4ae5c24fd2_0_6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4ae5c24fd2_0_6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14ae5c24fd2_0_60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4ae5c24fd2_0_60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76" name="Google Shape;376;g14ae5c24fd2_0_60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14ae5c24fd2_0_60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Agora que nosso commit está pronto para ser feito, iremos consolidá-lo no nosso repositório local. Para isso, vamos utilizar o comando ‘git commit’, porém lembre-se que todo commit deve ter uma mensagem dizendo o que você alterou naquele commit.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adicionar a mensagem junto ao seu commit faça ‘git commit -m “adicionei o arquivo exemplo.txt”’.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378" name="Google Shape;378;g14ae5c24fd2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3708" y="7055783"/>
            <a:ext cx="8859750" cy="2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4ae5c24fd2_0_107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g14ae5c24fd2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g14ae5c24fd2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14ae5c24fd2_0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4ae5c24fd2_0_107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4ae5c24fd2_0_107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4ae5c24fd2_0_107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4ae5c24fd2_0_107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392" name="Google Shape;392;g14ae5c24fd2_0_107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4ae5c24fd2_0_107"/>
          <p:cNvSpPr/>
          <p:nvPr/>
        </p:nvSpPr>
        <p:spPr>
          <a:xfrm>
            <a:off x="1047750" y="3857625"/>
            <a:ext cx="9628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Depois é só tentar commitar de novo e voilà! nosso commit foi registrado.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Bom, agora que nosso commit foi registrado precisamos enviar este commit para o servidor do GitHub. Como fazemos isso?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394" name="Google Shape;394;g14ae5c24fd2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3386" y="2880966"/>
            <a:ext cx="7112565" cy="452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4ae5c24fd2_0_123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g14ae5c24fd2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g14ae5c24fd2_0_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g14ae5c24fd2_0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4ae5c24fd2_0_123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14ae5c24fd2_0_123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4ae5c24fd2_0_123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4ae5c24fd2_0_123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08" name="Google Shape;408;g14ae5c24fd2_0_123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4ae5c24fd2_0_123"/>
          <p:cNvSpPr/>
          <p:nvPr/>
        </p:nvSpPr>
        <p:spPr>
          <a:xfrm>
            <a:off x="1047750" y="3857625"/>
            <a:ext cx="9628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fazer isso basta utilizar o comando ‘git push’, este comando diz para o git que queremos “empurrar” esses commits locais para o repositório remoto.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Faremos assim: ‘git push origin main’. Já eu explico o que é ‘origin’ e o que é ‘main’.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410" name="Google Shape;410;g14ae5c24fd2_0_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3386" y="2880966"/>
            <a:ext cx="7112565" cy="452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4ae5c24fd2_0_138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g14ae5c24fd2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g14ae5c24fd2_0_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g14ae5c24fd2_0_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4ae5c24fd2_0_138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4ae5c24fd2_0_138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4ae5c24fd2_0_138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4ae5c24fd2_0_138"/>
          <p:cNvSpPr/>
          <p:nvPr/>
        </p:nvSpPr>
        <p:spPr>
          <a:xfrm>
            <a:off x="1047750" y="3857625"/>
            <a:ext cx="16192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24" name="Google Shape;424;g14ae5c24fd2_0_138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COMMIT: COMO FAZER UM?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4ae5c24fd2_0_138"/>
          <p:cNvSpPr/>
          <p:nvPr/>
        </p:nvSpPr>
        <p:spPr>
          <a:xfrm>
            <a:off x="1047750" y="3857625"/>
            <a:ext cx="9628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fazer isso basta utilizar o comando ‘git push’, este comando diz para o git que queremos “empurrar” esses commits locais para o repositório remoto.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Faremos assim: ‘git push origin main’. Já eu explico o que é ‘origin’ e o que é ‘main’. Ao final do comando, vá no seu repositório no github e verifique se o seu arquivo exemplo.txt existe lá.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pic>
        <p:nvPicPr>
          <p:cNvPr id="426" name="Google Shape;426;g14ae5c24fd2_0_138"/>
          <p:cNvPicPr preferRelativeResize="0"/>
          <p:nvPr/>
        </p:nvPicPr>
        <p:blipFill rotWithShape="1">
          <a:blip r:embed="rId7">
            <a:alphaModFix/>
          </a:blip>
          <a:srcRect b="0" l="-17730" r="17729" t="0"/>
          <a:stretch/>
        </p:blipFill>
        <p:spPr>
          <a:xfrm>
            <a:off x="9452978" y="1823650"/>
            <a:ext cx="8897946" cy="60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4ae5c24fd2_0_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13825" y="6007100"/>
            <a:ext cx="5688000" cy="36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14ae4f7b5d2_0_3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g14ae4f7b5d2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g14ae4f7b5d2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g14ae4f7b5d2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4ae4f7b5d2_0_31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14ae4f7b5d2_0_31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4ae4f7b5d2_0_31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CONCEITOS BÁSICOS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14ae4f7b5d2_0_31"/>
          <p:cNvSpPr/>
          <p:nvPr/>
        </p:nvSpPr>
        <p:spPr>
          <a:xfrm>
            <a:off x="1047750" y="3857625"/>
            <a:ext cx="161925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Todo repositório GIT opera separando seu código em branches, ou ramificações. Branches são cópias do seu código, o git permite que você dê nome a essas cópias e as manipule conforme necessário.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Sempre que se cria uma branch, é necessário ter uma branch-pai dela, por isso, 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q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uando se cria um repositório git por padrão é criada uma branch principal (main) para que criemos branches a partir dela, por convenção utilizamos esta como a “versão mais atualizada” ou “versão mais estável” de nosso código e fazemos outras branches dela. Apesar de ser possível criar branches de outras branches além da main.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41" name="Google Shape;441;g14ae4f7b5d2_0_31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BRANCH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4ae4f7b5d2_0_45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g14ae4f7b5d2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g14ae4f7b5d2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14ae4f7b5d2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4ae4f7b5d2_0_45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4ae4f7b5d2_0_45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4ae4f7b5d2_0_45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CONCEITOS BÁSICOS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4ae4f7b5d2_0_45"/>
          <p:cNvSpPr/>
          <p:nvPr/>
        </p:nvSpPr>
        <p:spPr>
          <a:xfrm>
            <a:off x="1047750" y="3964575"/>
            <a:ext cx="7293000" cy="4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Então, sempre que formos alterar o código, o ideal é criar uma branch nova, commitar tudo que você deseja nela e depois “juntar” com a main.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Essa prática garante que sempre que 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alguém</a:t>
            </a: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começar a trabalhar no código, estará com a versão mais atual, ou pelo menos a mais estável, dele.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55" name="Google Shape;455;g14ae4f7b5d2_0_45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BRANCH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4ae4f7b5d2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350" y="2781300"/>
            <a:ext cx="92202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69cd1499ec_0_2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g169cd1499ec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g169cd1499ec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5" name="Google Shape;465;g169cd1499ec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69cd1499ec_0_2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69cd1499ec_0_2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69cd1499ec_0_2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</a:t>
            </a: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69cd1499ec_0_2"/>
          <p:cNvSpPr/>
          <p:nvPr/>
        </p:nvSpPr>
        <p:spPr>
          <a:xfrm>
            <a:off x="1047750" y="3964575"/>
            <a:ext cx="16192500" cy="4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criar uma branch iremos utilizar o  comando ‘git checkout’. Mas antes, certifique-se de que está na branch main e que seu repositório local está atualizado com o repositório do github.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verificar se está atualizado, faça ‘git pull origin main’, nesse comando você diz ao git que quer que ele “puxe” do repositório remoto a versão mais atual.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Para criar uma branch faça ‘git checkout -b nome-da-branch-nova’. Esse comando irá criar uma branch em seu repositório local.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70" name="Google Shape;470;g169cd1499ec_0_2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COMO CRIAR UMA BRANCH A PARTIR DA MAIN?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g167a238de31_0_21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g167a238de31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g167a238de31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3638550"/>
            <a:ext cx="11477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g167a238de31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700" y="6096000"/>
            <a:ext cx="140779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g167a238de31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4867275"/>
            <a:ext cx="93916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g167a238de31_0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8700" y="7324725"/>
            <a:ext cx="78295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g167a238de31_0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0144125"/>
            <a:ext cx="7483903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g167a238de31_0_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7750" y="4533900"/>
            <a:ext cx="16192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g167a238de31_0_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8700" y="5762625"/>
            <a:ext cx="16192500" cy="1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g167a238de31_0_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8700" y="6991350"/>
            <a:ext cx="16192500" cy="1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167a238de31_0_21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167a238de31_0_21"/>
          <p:cNvSpPr/>
          <p:nvPr/>
        </p:nvSpPr>
        <p:spPr>
          <a:xfrm>
            <a:off x="1047750" y="485775"/>
            <a:ext cx="187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Agenda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g167a238de31_0_21"/>
          <p:cNvSpPr/>
          <p:nvPr/>
        </p:nvSpPr>
        <p:spPr>
          <a:xfrm>
            <a:off x="1809750" y="3638550"/>
            <a:ext cx="11477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 QUE É OPEN SOURCE?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167a238de31_0_21"/>
          <p:cNvSpPr/>
          <p:nvPr/>
        </p:nvSpPr>
        <p:spPr>
          <a:xfrm>
            <a:off x="1809750" y="6096000"/>
            <a:ext cx="14077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 QUE É GIT? POR QUE USÁ-LO?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167a238de31_0_21"/>
          <p:cNvSpPr/>
          <p:nvPr/>
        </p:nvSpPr>
        <p:spPr>
          <a:xfrm>
            <a:off x="1809750" y="4867275"/>
            <a:ext cx="11477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 QUE É O HACKTOBERFEST?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167a238de31_0_21"/>
          <p:cNvSpPr/>
          <p:nvPr/>
        </p:nvSpPr>
        <p:spPr>
          <a:xfrm>
            <a:off x="1809750" y="7324725"/>
            <a:ext cx="7902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COMO O GIT FUNCIONA?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167a238de31_0_21"/>
          <p:cNvSpPr/>
          <p:nvPr/>
        </p:nvSpPr>
        <p:spPr>
          <a:xfrm>
            <a:off x="1047750" y="1333500"/>
            <a:ext cx="1181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7"/>
              <a:buFont typeface="Arial"/>
              <a:buNone/>
            </a:pPr>
            <a:r>
              <a:rPr lang="en-US" sz="2967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</a:t>
            </a:r>
            <a:endParaRPr b="0" i="0" sz="29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167a238de31_0_21"/>
          <p:cNvSpPr/>
          <p:nvPr/>
        </p:nvSpPr>
        <p:spPr>
          <a:xfrm>
            <a:off x="2228850" y="981075"/>
            <a:ext cx="748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VEREMOS HOJE</a:t>
            </a:r>
            <a:r>
              <a:rPr b="0" i="0" lang="en-US" sz="7500" u="none" cap="none" strike="noStrike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?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69cd1499ec_0_29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g169cd1499ec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g169cd1499ec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g169cd1499ec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69cd1499ec_0_29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69cd1499ec_0_29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69cd1499ec_0_29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APLICANDO CONCEITOS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69cd1499ec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7275" y="2449688"/>
            <a:ext cx="10325349" cy="742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169cd1499ec_0_16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g169cd1499ec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g169cd1499ec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g169cd1499ec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800" y="2971800"/>
            <a:ext cx="53435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69cd1499ec_0_16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69cd1499ec_0_16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169cd1499ec_0_16"/>
          <p:cNvSpPr/>
          <p:nvPr/>
        </p:nvSpPr>
        <p:spPr>
          <a:xfrm>
            <a:off x="1047750" y="1005350"/>
            <a:ext cx="1579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CONCEITOS BÁSICOS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169cd1499ec_0_16"/>
          <p:cNvSpPr/>
          <p:nvPr/>
        </p:nvSpPr>
        <p:spPr>
          <a:xfrm>
            <a:off x="1047750" y="3964575"/>
            <a:ext cx="16192500" cy="4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O que acontece quando damos push em uma branch que criamos? Estamos dizendo para o github “ó toma aqui essa branch nova no repositório”. O github, que não é bobo nem nada, vai registrar sua branch no repositório remoto e já vai deixar pra você um link pronto para que você faça sua pull request. 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FFFFFF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Pull request, no fim das contas, é uma requisição que você faz ao dono do repositório para juntar o que você fez na sua branch com a main. Então, numa pull request, tem registrado todas as suas alterações e o revisor daquela Pull Request irá analisar e dar merge (juntar) ou não.</a:t>
            </a:r>
            <a:endParaRPr sz="2200">
              <a:solidFill>
                <a:srgbClr val="FFFFFF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497" name="Google Shape;497;g169cd1499ec_0_16"/>
          <p:cNvSpPr/>
          <p:nvPr/>
        </p:nvSpPr>
        <p:spPr>
          <a:xfrm>
            <a:off x="2295525" y="2971800"/>
            <a:ext cx="11456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1" lang="en-US" sz="315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PULL REQUEST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ffe03e67ff_0_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gffe03e67f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gffe03e67f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8915400"/>
            <a:ext cx="16197263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ffe03e67ff_0_0"/>
          <p:cNvSpPr/>
          <p:nvPr/>
        </p:nvSpPr>
        <p:spPr>
          <a:xfrm>
            <a:off x="1047750" y="3733800"/>
            <a:ext cx="129636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5"/>
              <a:buFont typeface="Arial"/>
              <a:buNone/>
            </a:pPr>
            <a:r>
              <a:rPr lang="en-US" sz="9225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 É OPEN SOURCE?</a:t>
            </a:r>
            <a:endParaRPr b="0" i="0" sz="9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ffe03e67ff_0_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ffe03e67ff_0_0"/>
          <p:cNvSpPr/>
          <p:nvPr/>
        </p:nvSpPr>
        <p:spPr>
          <a:xfrm>
            <a:off x="15982950" y="9039225"/>
            <a:ext cx="1066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ffe03e67ff_0_1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gffe03e67ff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gffe03e67ff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93345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gffe03e67ff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25" y="9344025"/>
            <a:ext cx="1504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ffe03e67ff_0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gffe03e67ff_0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5050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gffe03e67ff_0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7175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ffe03e67ff_0_1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ffe03e67ff_0_1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ffe03e67ff_0_10"/>
          <p:cNvSpPr/>
          <p:nvPr/>
        </p:nvSpPr>
        <p:spPr>
          <a:xfrm>
            <a:off x="1940975" y="9458325"/>
            <a:ext cx="1166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ffe03e67ff_0_10"/>
          <p:cNvSpPr/>
          <p:nvPr/>
        </p:nvSpPr>
        <p:spPr>
          <a:xfrm>
            <a:off x="1047750" y="3952875"/>
            <a:ext cx="507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Softwares Open source têm seu código-fonte público e acessível a todos que desejam consultá-lo.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ffe03e67ff_0_10"/>
          <p:cNvSpPr/>
          <p:nvPr/>
        </p:nvSpPr>
        <p:spPr>
          <a:xfrm>
            <a:off x="6619875" y="3952875"/>
            <a:ext cx="5048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Além disso, também permitem que o código seja modificado e redistribuído.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ffe03e67ff_0_10"/>
          <p:cNvSpPr/>
          <p:nvPr/>
        </p:nvSpPr>
        <p:spPr>
          <a:xfrm>
            <a:off x="12192000" y="3952875"/>
            <a:ext cx="5048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Existem INÚMEROS softwares open source por aí, muitos você mesmo já pode ter utilizado sem saber!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ffe03e67ff_0_27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gffe03e67ff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0700" y="3162300"/>
            <a:ext cx="3657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gffe03e67ff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gffe03e67ff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225" y="3162300"/>
            <a:ext cx="3657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gffe03e67ff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2650" y="3162300"/>
            <a:ext cx="3657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gffe03e67ff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3162300"/>
            <a:ext cx="36576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ffe03e67ff_0_27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ffe03e67ff_0_27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ffe03e67ff_0_27"/>
          <p:cNvSpPr/>
          <p:nvPr/>
        </p:nvSpPr>
        <p:spPr>
          <a:xfrm>
            <a:off x="1047750" y="931575"/>
            <a:ext cx="1281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ALGUNS EXEMPLOS:</a:t>
            </a:r>
            <a:endParaRPr b="0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ffe03e67ff_0_27"/>
          <p:cNvSpPr/>
          <p:nvPr/>
        </p:nvSpPr>
        <p:spPr>
          <a:xfrm>
            <a:off x="1899750" y="6889025"/>
            <a:ext cx="1953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VSCode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ffe03e67ff_0_27"/>
          <p:cNvSpPr/>
          <p:nvPr/>
        </p:nvSpPr>
        <p:spPr>
          <a:xfrm>
            <a:off x="6005463" y="6889025"/>
            <a:ext cx="2105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Mozilla</a:t>
            </a:r>
            <a:endParaRPr sz="36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Firefox</a:t>
            </a:r>
            <a:endParaRPr sz="36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103" name="Google Shape;103;gffe03e67ff_0_27"/>
          <p:cNvSpPr/>
          <p:nvPr/>
        </p:nvSpPr>
        <p:spPr>
          <a:xfrm>
            <a:off x="10063838" y="6889025"/>
            <a:ext cx="2341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Libre Office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ffe03e67ff_0_27"/>
          <p:cNvSpPr/>
          <p:nvPr/>
        </p:nvSpPr>
        <p:spPr>
          <a:xfrm>
            <a:off x="14503354" y="6889025"/>
            <a:ext cx="1816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OBS</a:t>
            </a:r>
            <a:endParaRPr sz="36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Studio</a:t>
            </a:r>
            <a:endParaRPr sz="3600">
              <a:solidFill>
                <a:srgbClr val="E5E1E6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05" name="Google Shape;105;gffe03e67ff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5913" y="4201525"/>
            <a:ext cx="2721275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ffe03e67ff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475" y="4090950"/>
            <a:ext cx="2105100" cy="21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ffe03e67ff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850" y="4090950"/>
            <a:ext cx="2858150" cy="16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fe03e67ff_0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70825" y="39243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ffe03e67ff_0_5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gffe03e67ff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gffe03e67ff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93345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gffe03e67ff_0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25" y="9344025"/>
            <a:ext cx="1504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gffe03e67ff_0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gffe03e67ff_0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5050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ffe03e67ff_0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7175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ffe03e67ff_0_5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ffe03e67ff_0_5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ffe03e67ff_0_50"/>
          <p:cNvSpPr/>
          <p:nvPr/>
        </p:nvSpPr>
        <p:spPr>
          <a:xfrm>
            <a:off x="1940975" y="9458325"/>
            <a:ext cx="1166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ffe03e67ff_0_50"/>
          <p:cNvSpPr/>
          <p:nvPr/>
        </p:nvSpPr>
        <p:spPr>
          <a:xfrm>
            <a:off x="1047750" y="3952875"/>
            <a:ext cx="507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Softwares de Código aberto “transcenderam” e se transformaram em uma cultura!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ffe03e67ff_0_50"/>
          <p:cNvSpPr/>
          <p:nvPr/>
        </p:nvSpPr>
        <p:spPr>
          <a:xfrm>
            <a:off x="6619875" y="3952875"/>
            <a:ext cx="5048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Não é exagero! Existe até uma organização que promove essa cultura: a Open Source Initiative. 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ffe03e67ff_0_50"/>
          <p:cNvSpPr/>
          <p:nvPr/>
        </p:nvSpPr>
        <p:spPr>
          <a:xfrm>
            <a:off x="12192000" y="3952875"/>
            <a:ext cx="5048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Eles possuem até um site, vejam:</a:t>
            </a:r>
            <a:endParaRPr sz="30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https://opensource.org</a:t>
            </a:r>
            <a:endParaRPr sz="300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67a238de31_0_7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167a238de31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167a238de31_0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8915400"/>
            <a:ext cx="16197263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67a238de31_0_70"/>
          <p:cNvSpPr/>
          <p:nvPr/>
        </p:nvSpPr>
        <p:spPr>
          <a:xfrm>
            <a:off x="1047750" y="3733800"/>
            <a:ext cx="157923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9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5"/>
              <a:buFont typeface="Arial"/>
              <a:buNone/>
            </a:pPr>
            <a:r>
              <a:rPr lang="en-US" sz="9225">
                <a:solidFill>
                  <a:srgbClr val="E5E1E6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 QUE É HACKTOBERFEST?</a:t>
            </a:r>
            <a:endParaRPr b="0" i="0" sz="92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67a238de31_0_7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67a238de31_0_70"/>
          <p:cNvSpPr/>
          <p:nvPr/>
        </p:nvSpPr>
        <p:spPr>
          <a:xfrm>
            <a:off x="15982950" y="9039225"/>
            <a:ext cx="1066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0F1E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67a238de31_0_80"/>
          <p:cNvPicPr preferRelativeResize="0"/>
          <p:nvPr/>
        </p:nvPicPr>
        <p:blipFill rotWithShape="1">
          <a:blip r:embed="rId3">
            <a:alphaModFix/>
          </a:blip>
          <a:srcRect b="22684" l="0" r="0" t="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g167a238de31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40200" y="400050"/>
            <a:ext cx="400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167a238de31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933450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167a238de31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25" y="9344025"/>
            <a:ext cx="1504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167a238de31_0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0172700"/>
            <a:ext cx="18288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167a238de31_0_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15050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167a238de31_0_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87175" y="3533775"/>
            <a:ext cx="9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67a238de31_0_80"/>
          <p:cNvSpPr/>
          <p:nvPr/>
        </p:nvSpPr>
        <p:spPr>
          <a:xfrm>
            <a:off x="14049375" y="9667875"/>
            <a:ext cx="31908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2022 HACKTOBERFEST.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67a238de31_0_80"/>
          <p:cNvSpPr/>
          <p:nvPr/>
        </p:nvSpPr>
        <p:spPr>
          <a:xfrm>
            <a:off x="1047750" y="485775"/>
            <a:ext cx="22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5E1E6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DigitalOcean / </a:t>
            </a:r>
            <a:r>
              <a:rPr b="0" i="0" lang="en-US" sz="1050" u="none" cap="none" strike="noStrike">
                <a:solidFill>
                  <a:srgbClr val="B4FF39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The legacy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67a238de31_0_80"/>
          <p:cNvSpPr/>
          <p:nvPr/>
        </p:nvSpPr>
        <p:spPr>
          <a:xfrm>
            <a:off x="1940975" y="9458325"/>
            <a:ext cx="11664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67a238de31_0_80"/>
          <p:cNvSpPr/>
          <p:nvPr/>
        </p:nvSpPr>
        <p:spPr>
          <a:xfrm>
            <a:off x="1047750" y="3952875"/>
            <a:ext cx="50769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Hacktoberfest é um evento que ocorre anualmente em outubro e é “alocado” em toda a internet mundo </a:t>
            </a: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afora.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67a238de31_0_80"/>
          <p:cNvSpPr/>
          <p:nvPr/>
        </p:nvSpPr>
        <p:spPr>
          <a:xfrm>
            <a:off x="6619875" y="3952875"/>
            <a:ext cx="5048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Seu objetivo é promover a cultura Open Source incentivando devs e usuários a contribuir na construção e refinamento de códigos Open Source.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67a238de31_0_80"/>
          <p:cNvSpPr/>
          <p:nvPr/>
        </p:nvSpPr>
        <p:spPr>
          <a:xfrm>
            <a:off x="12192000" y="3952875"/>
            <a:ext cx="5048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filosofia do evento gira em torno de “retribuir” a um projeto Open Source o que ele já proporciona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